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EF679-2A5E-76D5-C988-C649326F4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-945278" y="3429000"/>
            <a:ext cx="10615208" cy="776942"/>
          </a:xfrm>
        </p:spPr>
        <p:txBody>
          <a:bodyPr/>
          <a:lstStyle/>
          <a:p>
            <a:r>
              <a:rPr lang="en-US" dirty="0"/>
              <a:t>Backup and Disaster Recovery Strategies in IT Infrastructure”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0FF86-60AC-C6F0-AEB2-FA3E74E4B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032996" y="4521113"/>
            <a:ext cx="9348196" cy="18617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Muhammad </a:t>
            </a:r>
            <a:r>
              <a:rPr lang="en-US" dirty="0" err="1"/>
              <a:t>Tanzil</a:t>
            </a:r>
            <a:endParaRPr lang="en-US" dirty="0"/>
          </a:p>
          <a:p>
            <a:r>
              <a:rPr lang="en-US" dirty="0"/>
              <a:t>Ali </a:t>
            </a:r>
            <a:r>
              <a:rPr lang="en-US" dirty="0" err="1"/>
              <a:t>Haider</a:t>
            </a:r>
            <a:r>
              <a:rPr lang="en-US" dirty="0"/>
              <a:t> </a:t>
            </a:r>
            <a:r>
              <a:rPr lang="en-US" dirty="0" err="1"/>
              <a:t>bhatti</a:t>
            </a:r>
            <a:endParaRPr lang="en-US" dirty="0"/>
          </a:p>
          <a:p>
            <a:r>
              <a:rPr lang="en-US" dirty="0" err="1"/>
              <a:t>Husnain</a:t>
            </a:r>
            <a:r>
              <a:rPr lang="en-US" dirty="0"/>
              <a:t> pasha </a:t>
            </a:r>
          </a:p>
        </p:txBody>
      </p:sp>
    </p:spTree>
    <p:extLst>
      <p:ext uri="{BB962C8B-B14F-4D97-AF65-F5344CB8AC3E}">
        <p14:creationId xmlns:p14="http://schemas.microsoft.com/office/powerpoint/2010/main" val="2390838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BAC51-F758-E4C6-8880-0EE43861A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Testing and Maintenance of DR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2EDC3-45C5-1306-4626-E9427FD36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plan is only as good as its last test</a:t>
            </a:r>
          </a:p>
          <a:p>
            <a:r>
              <a:rPr lang="en-US" dirty="0"/>
              <a:t>Regular Testing: Helps ensure backups are recoverable and DR processes are effective</a:t>
            </a:r>
          </a:p>
          <a:p>
            <a:r>
              <a:rPr lang="en-US" dirty="0"/>
              <a:t>Types of tests: simulation drills, failover testing, live tests</a:t>
            </a:r>
          </a:p>
          <a:p>
            <a:r>
              <a:rPr lang="en-US" dirty="0"/>
              <a:t>Continuous Improvement: DR plans should evolve as infrastructure and threats change.</a:t>
            </a:r>
          </a:p>
        </p:txBody>
      </p:sp>
    </p:spTree>
    <p:extLst>
      <p:ext uri="{BB962C8B-B14F-4D97-AF65-F5344CB8AC3E}">
        <p14:creationId xmlns:p14="http://schemas.microsoft.com/office/powerpoint/2010/main" val="1788123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ED6D-2887-3C05-E7CE-4834AA35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Backup and Disaster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C4A39-11DB-E91E-70E0-B75C1B740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505456"/>
            <a:ext cx="9613861" cy="3599316"/>
          </a:xfrm>
        </p:spPr>
        <p:txBody>
          <a:bodyPr/>
          <a:lstStyle/>
          <a:p>
            <a:r>
              <a:rPr lang="en-US" dirty="0"/>
              <a:t>Automated Backups: Set up regular, automated backups to reduce human error.</a:t>
            </a:r>
          </a:p>
          <a:p>
            <a:r>
              <a:rPr lang="en-US" dirty="0"/>
              <a:t>2. Offsite/Cloud Storage: Keep backups in geographically distant locations to protect from local disasters.</a:t>
            </a:r>
          </a:p>
          <a:p>
            <a:r>
              <a:rPr lang="en-US" dirty="0"/>
              <a:t>3. Encryption and Security: Encrypt data both at rest and in transit to prevent unauthorized access</a:t>
            </a:r>
          </a:p>
          <a:p>
            <a:r>
              <a:rPr lang="en-US" dirty="0"/>
              <a:t>.4. Regular Review: Periodically review and update DR plans to keep pace with technological and organizational changes.</a:t>
            </a:r>
          </a:p>
        </p:txBody>
      </p:sp>
    </p:spTree>
    <p:extLst>
      <p:ext uri="{BB962C8B-B14F-4D97-AF65-F5344CB8AC3E}">
        <p14:creationId xmlns:p14="http://schemas.microsoft.com/office/powerpoint/2010/main" val="899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9A15-0B49-891B-7046-84B40510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F8B39-EDC0-BB0A-5699-CEE43491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infrastructure is the backbone of any organization, handling data, communications, and operations.
Backup and disaster recovery (DR) ensure continuity in case of failure, human error, or disasters.
Without a proper strategy, businesses risk losing critical data, facing downtime, and suffering financial losses.</a:t>
            </a:r>
          </a:p>
        </p:txBody>
      </p:sp>
    </p:spTree>
    <p:extLst>
      <p:ext uri="{BB962C8B-B14F-4D97-AF65-F5344CB8AC3E}">
        <p14:creationId xmlns:p14="http://schemas.microsoft.com/office/powerpoint/2010/main" val="236164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01154-F43A-D7B0-E7DD-DE569987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Backup and Disaster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E9662-7C9C-F7F8-C6EF-95CC605F2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08105"/>
            <a:ext cx="9613861" cy="35993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Data is the most valuable asset for any organization.
Threats include hardware failure, natural disasters, cyberattacks, and human error.
Impact of Data Loss: Downtime, revenue loss, customer dissatisfaction, and legal consequences.
Example: Companies that suffer major data loss typically fail within 6 months.</a:t>
            </a:r>
          </a:p>
        </p:txBody>
      </p:sp>
    </p:spTree>
    <p:extLst>
      <p:ext uri="{BB962C8B-B14F-4D97-AF65-F5344CB8AC3E}">
        <p14:creationId xmlns:p14="http://schemas.microsoft.com/office/powerpoint/2010/main" val="3031466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51B8-725B-B8A3-CED7-0B3221B2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Backup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FDD12-7D7A-815D-D07C-1B9918B38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27" y="2115742"/>
            <a:ext cx="11422032" cy="776934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Full Backup: Copies all data every time, ensuring a complete data set, but requires more storage and time.</a:t>
            </a:r>
          </a:p>
          <a:p>
            <a:r>
              <a:rPr lang="en-US" dirty="0"/>
              <a:t>2. Incremental Backup: Backs up only the data that has changed since the last backup, saving time and storage.</a:t>
            </a:r>
          </a:p>
          <a:p>
            <a:r>
              <a:rPr lang="en-US" dirty="0"/>
              <a:t>3. Differential Backup: Backs up all changes since the last full backup, larger than incremental but faster to restore.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1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8014-2545-B9A0-440C-3D5774EE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Backup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376EE-E291-23D0-9DB7-2E5E290CB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On-Premise Backup: Local backups on servers, tapes, or external drives. Fast recovery but vulnerable to local disasters.
Cloud Backup: Data is stored remotely in the cloud, offering accessibility and disaster resilience.
Hybrid Backup: A combination of both </a:t>
            </a:r>
            <a:r>
              <a:rPr lang="en-US" dirty="0" err="1"/>
              <a:t>on-premise</a:t>
            </a:r>
            <a:r>
              <a:rPr lang="en-US" dirty="0"/>
              <a:t> and cloud, balancing speed, cost, and security.
Key Considerations: Cost, security, compliance, and recovery speed.</a:t>
            </a:r>
          </a:p>
        </p:txBody>
      </p:sp>
    </p:spTree>
    <p:extLst>
      <p:ext uri="{BB962C8B-B14F-4D97-AF65-F5344CB8AC3E}">
        <p14:creationId xmlns:p14="http://schemas.microsoft.com/office/powerpoint/2010/main" val="116544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19C8-AAD0-474A-17A2-9014F332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Recovery Planning (DRP)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88E60-BCB7-9672-96CB-39343118F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340" y="2343393"/>
            <a:ext cx="9613861" cy="359931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DRP is a structured approach to recover IT services following a </a:t>
            </a:r>
            <a:r>
              <a:rPr lang="en-US" dirty="0" err="1"/>
              <a:t>disaster.Components</a:t>
            </a:r>
            <a:r>
              <a:rPr lang="en-US" dirty="0"/>
              <a:t> of DRP</a:t>
            </a:r>
          </a:p>
          <a:p>
            <a:r>
              <a:rPr lang="en-US" dirty="0"/>
              <a:t>Risk Assessment: Identifying potential </a:t>
            </a:r>
            <a:r>
              <a:rPr lang="en-US" dirty="0" err="1"/>
              <a:t>threats.Business</a:t>
            </a:r>
            <a:r>
              <a:rPr lang="en-US" dirty="0"/>
              <a:t> Impact Analysis: Estimating the effects of downtime.</a:t>
            </a:r>
          </a:p>
          <a:p>
            <a:r>
              <a:rPr lang="en-US" dirty="0"/>
              <a:t> Strategy: Developing methods to recover critical </a:t>
            </a:r>
            <a:r>
              <a:rPr lang="en-US" dirty="0" err="1"/>
              <a:t>systems.Plan</a:t>
            </a:r>
            <a:r>
              <a:rPr lang="en-US" dirty="0"/>
              <a:t> Documentation: Clearly defined steps for recovery.</a:t>
            </a:r>
          </a:p>
        </p:txBody>
      </p:sp>
    </p:spTree>
    <p:extLst>
      <p:ext uri="{BB962C8B-B14F-4D97-AF65-F5344CB8AC3E}">
        <p14:creationId xmlns:p14="http://schemas.microsoft.com/office/powerpoint/2010/main" val="60886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C6BA-5EC7-39E6-7545-94658FF74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0" y="381342"/>
            <a:ext cx="9613861" cy="108093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RTO and RPO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286B1-C64A-4A35-1670-80D40756B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56" y="2187461"/>
            <a:ext cx="9613861" cy="3599316"/>
          </a:xfrm>
        </p:spPr>
        <p:txBody>
          <a:bodyPr/>
          <a:lstStyle/>
          <a:p>
            <a:r>
              <a:rPr lang="en-US" dirty="0"/>
              <a:t>Recovery Time Objective (RTO): Maximum allowable time to restore operations after a disaster</a:t>
            </a:r>
          </a:p>
          <a:p>
            <a:r>
              <a:rPr lang="en-US" dirty="0"/>
              <a:t>Recovery Point Objective (RPO): Maximum allowable data loss measured in time (e.g., up to 4 hours of lost data).These metrics help define acceptable downtime and backup </a:t>
            </a:r>
            <a:r>
              <a:rPr lang="en-US" dirty="0" err="1"/>
              <a:t>frequency.Example</a:t>
            </a:r>
            <a:r>
              <a:rPr lang="en-US" dirty="0"/>
              <a:t>: A business may need an RTO of 2 hours and RPO of 30 minutes for mission-critical systems.</a:t>
            </a:r>
          </a:p>
        </p:txBody>
      </p:sp>
    </p:spTree>
    <p:extLst>
      <p:ext uri="{BB962C8B-B14F-4D97-AF65-F5344CB8AC3E}">
        <p14:creationId xmlns:p14="http://schemas.microsoft.com/office/powerpoint/2010/main" val="81769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6C339-7BE0-DE8E-EF2A-5FB5F6EF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Disaster Recovery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7894E-F6E6-ED63-C80B-8FFCCBB6C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Cold Site: Backup facility with basic infrastructure. Low cost but longer recovery time.</a:t>
            </a:r>
          </a:p>
          <a:p>
            <a:r>
              <a:rPr lang="en-US" dirty="0"/>
              <a:t>2. Warm Site: Pre-configured environment. Quicker recovery but higher cost than cold site</a:t>
            </a:r>
          </a:p>
          <a:p>
            <a:r>
              <a:rPr lang="en-US" dirty="0"/>
              <a:t>.3. Hot Site: Fully operational, real-time data syncing. Instant recovery but very expensive.</a:t>
            </a:r>
          </a:p>
        </p:txBody>
      </p:sp>
    </p:spTree>
    <p:extLst>
      <p:ext uri="{BB962C8B-B14F-4D97-AF65-F5344CB8AC3E}">
        <p14:creationId xmlns:p14="http://schemas.microsoft.com/office/powerpoint/2010/main" val="435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F5C89-6434-86C1-9AAD-EAF27CE2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Cloud-Based Disaster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C37E-8EE0-4817-EDC6-1A737BB0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015" y="2268084"/>
            <a:ext cx="8595162" cy="7724575"/>
          </a:xfrm>
        </p:spPr>
        <p:txBody>
          <a:bodyPr/>
          <a:lstStyle/>
          <a:p>
            <a:r>
              <a:rPr lang="en-US" dirty="0"/>
              <a:t>Cloud DR offers scalability, accessibility, and cost-</a:t>
            </a:r>
            <a:r>
              <a:rPr lang="en-US" dirty="0" err="1"/>
              <a:t>efficiency.Data</a:t>
            </a:r>
            <a:r>
              <a:rPr lang="en-US" dirty="0"/>
              <a:t> can be replicated across multiple locations for redundancy.</a:t>
            </a:r>
          </a:p>
          <a:p>
            <a:r>
              <a:rPr lang="en-US" dirty="0"/>
              <a:t>Benefits: Lower upfront investment, fast deployment, remote </a:t>
            </a:r>
            <a:r>
              <a:rPr lang="en-US" dirty="0" err="1"/>
              <a:t>access.Examples</a:t>
            </a:r>
            <a:r>
              <a:rPr lang="en-US" dirty="0"/>
              <a:t>: AWS Disaster Recovery, Microsoft Azure Site Recovery.</a:t>
            </a:r>
          </a:p>
        </p:txBody>
      </p:sp>
    </p:spTree>
    <p:extLst>
      <p:ext uri="{BB962C8B-B14F-4D97-AF65-F5344CB8AC3E}">
        <p14:creationId xmlns:p14="http://schemas.microsoft.com/office/powerpoint/2010/main" val="26628221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Berlin</vt:lpstr>
      <vt:lpstr>Backup and Disaster Recovery Strategies in IT Infrastructure” </vt:lpstr>
      <vt:lpstr>Introduction</vt:lpstr>
      <vt:lpstr>Importance of Backup and Disaster Recovery</vt:lpstr>
      <vt:lpstr> Backup Strategies</vt:lpstr>
      <vt:lpstr>Types of Backup Storage</vt:lpstr>
      <vt:lpstr>Disaster Recovery Planning (DRP)</vt:lpstr>
      <vt:lpstr>  RTO and RPO Concepts</vt:lpstr>
      <vt:lpstr> Disaster Recovery Strategies</vt:lpstr>
      <vt:lpstr>Cloud-Based Disaster Recovery</vt:lpstr>
      <vt:lpstr> Testing and Maintenance of DR Plans</vt:lpstr>
      <vt:lpstr>Best Practices for Backup and Disaster Recovery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Backup and Disaster Recovery Strategies in IT Infrastructure” </dc:title>
  <dc:creator>Muhammad Tanzil</dc:creator>
  <cp:lastModifiedBy>Muhammad Tanzil</cp:lastModifiedBy>
  <cp:revision>1</cp:revision>
  <dcterms:created xsi:type="dcterms:W3CDTF">2025-01-22T15:04:00Z</dcterms:created>
  <dcterms:modified xsi:type="dcterms:W3CDTF">2025-01-22T16:04:35Z</dcterms:modified>
</cp:coreProperties>
</file>